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1"/>
  </p:notesMasterIdLst>
  <p:sldIdLst>
    <p:sldId id="256" r:id="rId2"/>
    <p:sldId id="257" r:id="rId3"/>
    <p:sldId id="274" r:id="rId4"/>
    <p:sldId id="260" r:id="rId5"/>
    <p:sldId id="261" r:id="rId6"/>
    <p:sldId id="273" r:id="rId7"/>
    <p:sldId id="280" r:id="rId8"/>
    <p:sldId id="279" r:id="rId9"/>
    <p:sldId id="268" r:id="rId10"/>
    <p:sldId id="277" r:id="rId11"/>
    <p:sldId id="258" r:id="rId12"/>
    <p:sldId id="262" r:id="rId13"/>
    <p:sldId id="263" r:id="rId14"/>
    <p:sldId id="266" r:id="rId15"/>
    <p:sldId id="278" r:id="rId16"/>
    <p:sldId id="276" r:id="rId17"/>
    <p:sldId id="281" r:id="rId18"/>
    <p:sldId id="26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p:restoredTop sz="84148"/>
  </p:normalViewPr>
  <p:slideViewPr>
    <p:cSldViewPr snapToGrid="0" snapToObjects="1">
      <p:cViewPr varScale="1">
        <p:scale>
          <a:sx n="90" d="100"/>
          <a:sy n="90" d="100"/>
        </p:scale>
        <p:origin x="15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10/08/2022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QNAME: Query template NAME. Reads/segments having identical QNAME are regarded to come from the same template. A QNAME ‘*’ indicates the information is unavailable. In a SAM file, a read may occupy multiple alignment lines, when its alignment is chimeric or when multiple mappings are given. </a:t>
            </a:r>
          </a:p>
          <a:p>
            <a:r>
              <a:rPr lang="en-US" dirty="0"/>
              <a:t>2. FLAG: Combination of bitwise FLAGs.</a:t>
            </a:r>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r>
              <a:rPr lang="en-US" dirty="0"/>
              <a:t>5. MAPQ: </a:t>
            </a:r>
            <a:r>
              <a:rPr lang="en-US" dirty="0" err="1"/>
              <a:t>MAPping</a:t>
            </a:r>
            <a:r>
              <a:rPr lang="en-US" dirty="0"/>
              <a:t> Quality. It equals −10 log10 </a:t>
            </a:r>
            <a:r>
              <a:rPr lang="en-US" dirty="0" err="1"/>
              <a:t>Pr</a:t>
            </a:r>
            <a:r>
              <a:rPr lang="en-US" dirty="0"/>
              <a:t>{mapping position is wrong}, rounded to the nearest integer. A value 255 indicates that the mapping quality is not available. </a:t>
            </a:r>
          </a:p>
          <a:p>
            <a:r>
              <a:rPr lang="en-US" dirty="0"/>
              <a:t>6. CIGAR: CIGAR string. The CIGAR operations are given in the following table (set ‘*’ if unavailable)</a:t>
            </a:r>
          </a:p>
          <a:p>
            <a:r>
              <a:rPr lang="en-US" dirty="0"/>
              <a:t>7. RNEXT: Reference sequence name of the primary alignment of the NEXT read in the template. For the last read, the next read is the first read in the template. If @SQ header lines are present, RNEXT (if not ‘*’ or ‘=’) must be present in one of the SQ-SN tag.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signed observed Template </a:t>
            </a:r>
            <a:r>
              <a:rPr lang="en-US" dirty="0" err="1"/>
              <a:t>LENgth</a:t>
            </a:r>
            <a:r>
              <a:rPr lang="en-US" dirty="0"/>
              <a:t>. If all segments are mapped to the same reference sequence, the absolute value of TLEN equals the distance between the mapped end of the template and the mapped start of the template, inclusively (i.e., end − start + 1). Note that mapped base is defined to be one that aligns to the reference as described by CIGAR, hence excludes soft-clipped bases. The TLEN field is positive for the leftmost segment of the template, negative for the rightmost, and the sign for any middle segment is undefined. If segments cover the same coordinates then the choice of which is leftmost and rightmost is arbitrary, but the two ends must still have differing signs. It is set as 0 for a single-segment template or when the information is unavailable (e.g., when the first or last segment of a multi-segment template is unmapped or when the two are mapped to different reference sequences). The intention of this field is to indicate where the other end of the template has been aligned without needing to read the remainder of the SAM file. Unfortunately there has been no clear consensus on the definitions of the template mapped start and end. Thus the exact definitions are implementation defined.</a:t>
            </a:r>
          </a:p>
          <a:p>
            <a:endParaRPr lang="en-US" dirty="0"/>
          </a:p>
          <a:p>
            <a:r>
              <a:rPr lang="en-US" dirty="0"/>
              <a:t>10. SEQ: segment </a:t>
            </a:r>
            <a:r>
              <a:rPr lang="en-US" dirty="0" err="1"/>
              <a:t>SEQuence</a:t>
            </a:r>
            <a:r>
              <a:rPr lang="en-US" dirty="0"/>
              <a:t>. This field can be a ‘*’ when the sequence is not stored. If not a ‘*’, the length of the sequence must equal the sum of lengths of M/I/S/=/X operations in CIGAR. An ‘=’ denotes the base is identical to the reference base. No assumptions can be made on the letter cases. </a:t>
            </a:r>
          </a:p>
          <a:p>
            <a:endParaRPr lang="en-US" dirty="0"/>
          </a:p>
          <a:p>
            <a:r>
              <a:rPr lang="en-US" dirty="0"/>
              <a:t>11. QUAL: ASCII of base </a:t>
            </a:r>
            <a:r>
              <a:rPr lang="en-US" dirty="0" err="1"/>
              <a:t>QUALity</a:t>
            </a:r>
            <a:r>
              <a:rPr lang="en-US" dirty="0"/>
              <a:t> plus 33 (same as the quality string in the Sanger FASTQ format). A base quality is the </a:t>
            </a:r>
            <a:r>
              <a:rPr lang="en-US" dirty="0" err="1"/>
              <a:t>phred</a:t>
            </a:r>
            <a:r>
              <a:rPr lang="en-US" dirty="0"/>
              <a:t>-scaled base error probability which equals −10 log10 </a:t>
            </a:r>
            <a:r>
              <a:rPr lang="en-US" dirty="0" err="1"/>
              <a:t>Pr</a:t>
            </a:r>
            <a:r>
              <a:rPr lang="en-US" dirty="0"/>
              <a:t>{base is wrong}. This field can be a ‘*’ when quality is not stored. If not a ‘*’, SEQ must not be a ‘*’ and the length of the quality string ought to equal the length of SEQ.</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consists of a reference transcriptome and reads from an RNA-seq experiment. </a:t>
            </a:r>
          </a:p>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a:t>
            </a:r>
            <a:r>
              <a:rPr lang="en-US" sz="1200" b="0" i="0" kern="1200" dirty="0" err="1">
                <a:solidFill>
                  <a:schemeClr val="tx1"/>
                </a:solidFill>
                <a:effectLst/>
                <a:latin typeface="+mn-lt"/>
                <a:ea typeface="+mn-ea"/>
                <a:cs typeface="+mn-cs"/>
              </a:rPr>
              <a:t>Bruijn</a:t>
            </a:r>
            <a:r>
              <a:rPr lang="en-US" sz="1200" b="0" i="0" kern="1200" dirty="0">
                <a:solidFill>
                  <a:schemeClr val="tx1"/>
                </a:solidFill>
                <a:effectLst/>
                <a:latin typeface="+mn-lt"/>
                <a:ea typeface="+mn-ea"/>
                <a:cs typeface="+mn-cs"/>
              </a:rPr>
              <a:t> Graph (T-DBG) where nodes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 )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the path cover of the transcriptome induces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for each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-mer. </a:t>
            </a:r>
          </a:p>
          <a:p>
            <a:pPr marL="228600" indent="-228600">
              <a:buAutoNum type="alphaLcParenBoth"/>
            </a:pPr>
            <a:r>
              <a:rPr lang="en-US" sz="1200" b="0" i="0" kern="1200" dirty="0">
                <a:solidFill>
                  <a:schemeClr val="tx1"/>
                </a:solidFill>
                <a:effectLst/>
                <a:latin typeface="+mn-lt"/>
                <a:ea typeface="+mn-ea"/>
                <a:cs typeface="+mn-cs"/>
              </a:rPr>
              <a:t>Conceptually,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of a read are hashed (black nodes) to find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a read.</a:t>
            </a:r>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205885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8/10/22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8/10/22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8/10/22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8/10/22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8/10/22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8/10/22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8/10/22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8/10/22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8/10/22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8/10/22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8/10/22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8/10/22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or 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10</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4185708"/>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Tools: </a:t>
            </a:r>
            <a:r>
              <a:rPr lang="en-GB" sz="2400" dirty="0" err="1">
                <a:sym typeface="Wingdings" pitchFamily="2" charset="2"/>
              </a:rPr>
              <a:t>samtools</a:t>
            </a:r>
            <a:endParaRPr lang="en-GB" sz="2400" dirty="0">
              <a:sym typeface="Wingdings" pitchFamily="2" charset="2"/>
            </a:endParaRPr>
          </a:p>
          <a:p>
            <a:pPr marL="0" indent="0">
              <a:buNone/>
            </a:pPr>
            <a:endParaRPr lang="en-GB" sz="2400" dirty="0">
              <a:sym typeface="Wingdings" pitchFamily="2" charset="2"/>
            </a:endParaRPr>
          </a:p>
          <a:p>
            <a:pPr marL="0" indent="0">
              <a:buNone/>
            </a:pPr>
            <a:r>
              <a:rPr lang="en-GB" sz="2400" dirty="0">
                <a:sym typeface="Wingdings" pitchFamily="2" charset="2"/>
              </a:rPr>
              <a:t>A SAM file 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11</a:t>
            </a:fld>
            <a:endParaRPr lang="en-GB" dirty="0"/>
          </a:p>
        </p:txBody>
      </p:sp>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448670" y="4471339"/>
            <a:ext cx="0" cy="518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1008100" y="4989423"/>
            <a:ext cx="881139" cy="369332"/>
          </a:xfrm>
          <a:prstGeom prst="rect">
            <a:avLst/>
          </a:prstGeom>
          <a:noFill/>
        </p:spPr>
        <p:txBody>
          <a:bodyPr wrap="none" rtlCol="0">
            <a:spAutoFit/>
          </a:bodyPr>
          <a:lstStyle/>
          <a:p>
            <a:r>
              <a:rPr lang="en-GB" dirty="0"/>
              <a:t>Read id</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12</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13</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14</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15</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lvl="1"/>
            <a:r>
              <a:rPr lang="en-GB" sz="2200" dirty="0">
                <a:sym typeface="Wingdings" pitchFamily="2" charset="2"/>
              </a:rPr>
              <a:t>4 times faster than the </a:t>
            </a:r>
            <a:r>
              <a:rPr lang="en-GB" sz="2200" b="1" dirty="0">
                <a:sym typeface="Wingdings" pitchFamily="2" charset="2"/>
              </a:rPr>
              <a:t>fastest</a:t>
            </a:r>
            <a:r>
              <a:rPr lang="en-GB" sz="2200" dirty="0">
                <a:sym typeface="Wingdings" pitchFamily="2" charset="2"/>
              </a:rPr>
              <a:t> regular alignment tools. </a:t>
            </a:r>
          </a:p>
          <a:p>
            <a:pPr lvl="1"/>
            <a:r>
              <a:rPr lang="en-GB" sz="2200" dirty="0">
                <a:sym typeface="Wingdings" pitchFamily="2" charset="2"/>
              </a:rPr>
              <a:t>Memory usage is often 10 fold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997178" y="290782"/>
            <a:ext cx="8197644"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a:t>
            </a:r>
            <a:r>
              <a:rPr lang="en-GB" sz="4400" b="1" dirty="0" err="1"/>
              <a:t>Pseudomapping</a:t>
            </a:r>
            <a:r>
              <a:rPr lang="en-GB" sz="4400" b="1" dirty="0"/>
              <a: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16</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17</a:t>
            </a:fld>
            <a:endParaRPr lang="en-GB" dirty="0"/>
          </a:p>
        </p:txBody>
      </p:sp>
    </p:spTree>
    <p:extLst>
      <p:ext uri="{BB962C8B-B14F-4D97-AF65-F5344CB8AC3E}">
        <p14:creationId xmlns:p14="http://schemas.microsoft.com/office/powerpoint/2010/main" val="190071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19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192755" y="393141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1501145" y="3652342"/>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169068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192755" y="283944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02337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8575675" y="382808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7681225" y="2473028"/>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5</a:t>
            </a:fld>
            <a:endParaRPr lang="en-GB" dirty="0"/>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231490" y="3605983"/>
            <a:ext cx="10515600" cy="2667000"/>
          </a:xfrm>
        </p:spPr>
        <p:txBody>
          <a:bodyPr>
            <a:normAutofit/>
          </a:bodyPr>
          <a:lstStyle/>
          <a:p>
            <a:r>
              <a:rPr lang="en-GB" sz="2400" dirty="0"/>
              <a:t>Read information out of the sequencer</a:t>
            </a:r>
          </a:p>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4567780" y="1739962"/>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4036285" y="1936495"/>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4036285" y="2226056"/>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4036285" y="2783586"/>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6</a:t>
            </a:fld>
            <a:endParaRPr lang="en-GB" dirty="0"/>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7</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828368" y="2100929"/>
            <a:ext cx="10515600" cy="1327682"/>
          </a:xfrm>
        </p:spPr>
        <p:txBody>
          <a:bodyPr/>
          <a:lstStyle/>
          <a:p>
            <a:r>
              <a:rPr lang="en-GB" dirty="0"/>
              <a:t>Can help to clean your raw sequencing data</a:t>
            </a:r>
          </a:p>
          <a:p>
            <a:pPr lvl="1"/>
            <a:r>
              <a:rPr lang="en-GB" dirty="0"/>
              <a:t>Remove adapters, poor reads and poly-A tails, trim poor bases</a:t>
            </a:r>
          </a:p>
          <a:p>
            <a:pPr lvl="1"/>
            <a:r>
              <a:rPr lang="en-GB" dirty="0"/>
              <a:t>We do not need to worry about duplicates, unless it is really excessive</a:t>
            </a:r>
          </a:p>
          <a:p>
            <a:pPr lvl="1"/>
            <a:endParaRPr lang="en-GB" dirty="0"/>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431971"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Trimming and filtering</a:t>
            </a:r>
          </a:p>
        </p:txBody>
      </p:sp>
      <p:sp>
        <p:nvSpPr>
          <p:cNvPr id="6" name="TextBox 5">
            <a:extLst>
              <a:ext uri="{FF2B5EF4-FFF2-40B4-BE49-F238E27FC236}">
                <a16:creationId xmlns:a16="http://schemas.microsoft.com/office/drawing/2014/main" id="{6F364B63-CA64-9448-94CF-296F82EF5710}"/>
              </a:ext>
            </a:extLst>
          </p:cNvPr>
          <p:cNvSpPr txBox="1"/>
          <p:nvPr/>
        </p:nvSpPr>
        <p:spPr>
          <a:xfrm>
            <a:off x="9783242" y="843159"/>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2"/>
          <a:srcRect l="2885" t="11055"/>
          <a:stretch/>
        </p:blipFill>
        <p:spPr>
          <a:xfrm>
            <a:off x="6331166" y="4405145"/>
            <a:ext cx="5780176" cy="1800000"/>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16200000">
            <a:off x="5464671" y="509672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a:blip r:embed="rId3"/>
          <a:stretch>
            <a:fillRect/>
          </a:stretch>
        </p:blipFill>
        <p:spPr>
          <a:xfrm>
            <a:off x="109405" y="4381395"/>
            <a:ext cx="5812844" cy="1800000"/>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1444389" y="397999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7325474" y="401206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8</a:t>
            </a:fld>
            <a:endParaRPr lang="en-GB" dirty="0"/>
          </a:p>
        </p:txBody>
      </p:sp>
    </p:spTree>
    <p:extLst>
      <p:ext uri="{BB962C8B-B14F-4D97-AF65-F5344CB8AC3E}">
        <p14:creationId xmlns:p14="http://schemas.microsoft.com/office/powerpoint/2010/main" val="24480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10515600" cy="2243925"/>
          </a:xfrm>
        </p:spPr>
        <p:txBody>
          <a:bodyPr>
            <a:normAutofit/>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Before it was normal to map to the exome</a:t>
            </a:r>
          </a:p>
          <a:p>
            <a:pPr lvl="1"/>
            <a:r>
              <a:rPr lang="en-GB" dirty="0"/>
              <a:t>We are interested in genes or annotated regions </a:t>
            </a:r>
            <a:r>
              <a:rPr lang="en-GB" dirty="0">
                <a:sym typeface="Wingdings" pitchFamily="2" charset="2"/>
              </a:rPr>
              <a:t> GTF/GFF3</a:t>
            </a:r>
          </a:p>
          <a:p>
            <a:pPr marL="0" indent="0">
              <a:buNone/>
            </a:pPr>
            <a:endParaRPr lang="en-GB" sz="2400" dirty="0">
              <a:sym typeface="Wingdings" pitchFamily="2" charset="2"/>
            </a:endParaRPr>
          </a:p>
          <a:p>
            <a:pPr marL="0" indent="0">
              <a:buNone/>
            </a:pPr>
            <a:r>
              <a:rPr lang="en-GB" sz="2400" dirty="0"/>
              <a:t>Always try to align to the newest version of your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435218"/>
            <a:chOff x="117959" y="4535334"/>
            <a:chExt cx="2975285" cy="143521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480680" y="5312832"/>
              <a:ext cx="1550746" cy="646331"/>
            </a:xfrm>
            <a:prstGeom prst="rect">
              <a:avLst/>
            </a:prstGeom>
            <a:noFill/>
          </p:spPr>
          <p:txBody>
            <a:bodyPr wrap="none" rtlCol="0">
              <a:spAutoFit/>
            </a:bodyPr>
            <a:lstStyle/>
            <a:p>
              <a:pPr algn="ctr"/>
              <a:r>
                <a:rPr lang="en-GB" dirty="0"/>
                <a:t>ATAC/</a:t>
              </a:r>
              <a:r>
                <a:rPr lang="en-GB" dirty="0" err="1"/>
                <a:t>ChIP-seq</a:t>
              </a:r>
              <a:endParaRPr lang="en-GB" dirty="0"/>
            </a:p>
            <a:p>
              <a:pPr algn="ctr"/>
              <a:r>
                <a:rPr lang="en-GB" dirty="0"/>
                <a:t>reads</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9</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4115</TotalTime>
  <Words>2528</Words>
  <Application>Microsoft Macintosh PowerPoint</Application>
  <PresentationFormat>Widescreen</PresentationFormat>
  <Paragraphs>353</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Andale Mono</vt:lpstr>
      <vt:lpstr>Arial</vt:lpstr>
      <vt:lpstr>Calibri</vt:lpstr>
      <vt:lpstr>Calibri Light</vt: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Thilde Bagger Terkelsen</cp:lastModifiedBy>
  <cp:revision>84</cp:revision>
  <dcterms:created xsi:type="dcterms:W3CDTF">2021-05-13T13:56:47Z</dcterms:created>
  <dcterms:modified xsi:type="dcterms:W3CDTF">2022-08-10T16:15:17Z</dcterms:modified>
</cp:coreProperties>
</file>